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DM Sans" pitchFamily="2" charset="0"/>
      <p:regular r:id="rId11"/>
      <p:bold r:id="rId12"/>
    </p:embeddedFont>
    <p:embeddedFont>
      <p:font typeface="DM Sans Bold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0812CD-5290-4C5B-95D7-E50FA07AA1FF}" v="2" dt="2025-04-20T04:52:39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3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ajna Madivada" userId="79f5f05db41515fc" providerId="LiveId" clId="{CE5E7193-80C2-4649-A0BF-0AFE1D6684D8}"/>
    <pc:docChg chg="undo redo custSel modSld">
      <pc:chgData name="Bhavajna Madivada" userId="79f5f05db41515fc" providerId="LiveId" clId="{CE5E7193-80C2-4649-A0BF-0AFE1D6684D8}" dt="2025-04-18T11:02:20.309" v="132" actId="1076"/>
      <pc:docMkLst>
        <pc:docMk/>
      </pc:docMkLst>
      <pc:sldChg chg="modSp mod">
        <pc:chgData name="Bhavajna Madivada" userId="79f5f05db41515fc" providerId="LiveId" clId="{CE5E7193-80C2-4649-A0BF-0AFE1D6684D8}" dt="2025-04-18T10:59:01.530" v="124" actId="20577"/>
        <pc:sldMkLst>
          <pc:docMk/>
          <pc:sldMk cId="0" sldId="256"/>
        </pc:sldMkLst>
        <pc:spChg chg="mod">
          <ac:chgData name="Bhavajna Madivada" userId="79f5f05db41515fc" providerId="LiveId" clId="{CE5E7193-80C2-4649-A0BF-0AFE1D6684D8}" dt="2025-04-18T10:59:01.530" v="124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Bhavajna Madivada" userId="79f5f05db41515fc" providerId="LiveId" clId="{CE5E7193-80C2-4649-A0BF-0AFE1D6684D8}" dt="2025-04-18T10:03:02.226" v="91" actId="20577"/>
          <ac:spMkLst>
            <pc:docMk/>
            <pc:sldMk cId="0" sldId="256"/>
            <ac:spMk id="7" creationId="{00000000-0000-0000-0000-000000000000}"/>
          </ac:spMkLst>
        </pc:spChg>
      </pc:sldChg>
      <pc:sldChg chg="delSp modSp mod">
        <pc:chgData name="Bhavajna Madivada" userId="79f5f05db41515fc" providerId="LiveId" clId="{CE5E7193-80C2-4649-A0BF-0AFE1D6684D8}" dt="2025-04-18T09:06:13.191" v="2" actId="1076"/>
        <pc:sldMkLst>
          <pc:docMk/>
          <pc:sldMk cId="0" sldId="257"/>
        </pc:sldMkLst>
        <pc:spChg chg="mod">
          <ac:chgData name="Bhavajna Madivada" userId="79f5f05db41515fc" providerId="LiveId" clId="{CE5E7193-80C2-4649-A0BF-0AFE1D6684D8}" dt="2025-04-18T09:06:13.191" v="2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Bhavajna Madivada" userId="79f5f05db41515fc" providerId="LiveId" clId="{CE5E7193-80C2-4649-A0BF-0AFE1D6684D8}" dt="2025-04-18T09:06:13.191" v="2" actId="1076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Bhavajna Madivada" userId="79f5f05db41515fc" providerId="LiveId" clId="{CE5E7193-80C2-4649-A0BF-0AFE1D6684D8}" dt="2025-04-18T09:19:16.346" v="8" actId="1076"/>
        <pc:sldMkLst>
          <pc:docMk/>
          <pc:sldMk cId="0" sldId="259"/>
        </pc:sldMkLst>
        <pc:spChg chg="mod">
          <ac:chgData name="Bhavajna Madivada" userId="79f5f05db41515fc" providerId="LiveId" clId="{CE5E7193-80C2-4649-A0BF-0AFE1D6684D8}" dt="2025-04-18T09:19:16.346" v="8" actId="1076"/>
          <ac:spMkLst>
            <pc:docMk/>
            <pc:sldMk cId="0" sldId="259"/>
            <ac:spMk id="2" creationId="{00000000-0000-0000-0000-000000000000}"/>
          </ac:spMkLst>
        </pc:spChg>
      </pc:sldChg>
      <pc:sldChg chg="addSp modSp mod">
        <pc:chgData name="Bhavajna Madivada" userId="79f5f05db41515fc" providerId="LiveId" clId="{CE5E7193-80C2-4649-A0BF-0AFE1D6684D8}" dt="2025-04-18T10:20:04.785" v="94" actId="20577"/>
        <pc:sldMkLst>
          <pc:docMk/>
          <pc:sldMk cId="0" sldId="263"/>
        </pc:sldMkLst>
        <pc:spChg chg="mod">
          <ac:chgData name="Bhavajna Madivada" userId="79f5f05db41515fc" providerId="LiveId" clId="{CE5E7193-80C2-4649-A0BF-0AFE1D6684D8}" dt="2025-04-18T10:20:04.785" v="94" actId="20577"/>
          <ac:spMkLst>
            <pc:docMk/>
            <pc:sldMk cId="0" sldId="263"/>
            <ac:spMk id="5" creationId="{00000000-0000-0000-0000-000000000000}"/>
          </ac:spMkLst>
        </pc:spChg>
      </pc:sldChg>
      <pc:sldChg chg="addSp delSp modSp mod">
        <pc:chgData name="Bhavajna Madivada" userId="79f5f05db41515fc" providerId="LiveId" clId="{CE5E7193-80C2-4649-A0BF-0AFE1D6684D8}" dt="2025-04-18T11:02:20.309" v="132" actId="1076"/>
        <pc:sldMkLst>
          <pc:docMk/>
          <pc:sldMk cId="0" sldId="264"/>
        </pc:sldMkLst>
        <pc:spChg chg="mod">
          <ac:chgData name="Bhavajna Madivada" userId="79f5f05db41515fc" providerId="LiveId" clId="{CE5E7193-80C2-4649-A0BF-0AFE1D6684D8}" dt="2025-04-18T10:23:02.892" v="95" actId="20577"/>
          <ac:spMkLst>
            <pc:docMk/>
            <pc:sldMk cId="0" sldId="264"/>
            <ac:spMk id="8" creationId="{00000000-0000-0000-0000-000000000000}"/>
          </ac:spMkLst>
        </pc:spChg>
        <pc:spChg chg="add mod">
          <ac:chgData name="Bhavajna Madivada" userId="79f5f05db41515fc" providerId="LiveId" clId="{CE5E7193-80C2-4649-A0BF-0AFE1D6684D8}" dt="2025-04-18T11:02:20.309" v="132" actId="1076"/>
          <ac:spMkLst>
            <pc:docMk/>
            <pc:sldMk cId="0" sldId="264"/>
            <ac:spMk id="31" creationId="{0B25EEEC-EE33-D896-10F2-72689FD89411}"/>
          </ac:spMkLst>
        </pc:spChg>
        <pc:grpChg chg="mod">
          <ac:chgData name="Bhavajna Madivada" userId="79f5f05db41515fc" providerId="LiveId" clId="{CE5E7193-80C2-4649-A0BF-0AFE1D6684D8}" dt="2025-04-18T10:58:04.726" v="112" actId="1076"/>
          <ac:grpSpMkLst>
            <pc:docMk/>
            <pc:sldMk cId="0" sldId="264"/>
            <ac:grpSpMk id="16" creationId="{00000000-0000-0000-0000-000000000000}"/>
          </ac:grpSpMkLst>
        </pc:grpChg>
      </pc:sldChg>
      <pc:sldChg chg="addSp modSp mod">
        <pc:chgData name="Bhavajna Madivada" userId="79f5f05db41515fc" providerId="LiveId" clId="{CE5E7193-80C2-4649-A0BF-0AFE1D6684D8}" dt="2025-04-18T11:02:01.865" v="130" actId="14100"/>
        <pc:sldMkLst>
          <pc:docMk/>
          <pc:sldMk cId="0" sldId="265"/>
        </pc:sldMkLst>
        <pc:spChg chg="add mod">
          <ac:chgData name="Bhavajna Madivada" userId="79f5f05db41515fc" providerId="LiveId" clId="{CE5E7193-80C2-4649-A0BF-0AFE1D6684D8}" dt="2025-04-18T11:02:01.865" v="130" actId="14100"/>
          <ac:spMkLst>
            <pc:docMk/>
            <pc:sldMk cId="0" sldId="265"/>
            <ac:spMk id="6" creationId="{61BABC32-884A-E787-9A7C-ECD0FD8BC134}"/>
          </ac:spMkLst>
        </pc:spChg>
      </pc:sldChg>
    </pc:docChg>
  </pc:docChgLst>
  <pc:docChgLst>
    <pc:chgData name="Bhavajna Madivada" userId="79f5f05db41515fc" providerId="LiveId" clId="{4C0812CD-5290-4C5B-95D7-E50FA07AA1FF}"/>
    <pc:docChg chg="undo custSel delSld modSld">
      <pc:chgData name="Bhavajna Madivada" userId="79f5f05db41515fc" providerId="LiveId" clId="{4C0812CD-5290-4C5B-95D7-E50FA07AA1FF}" dt="2025-04-21T18:12:59.030" v="52" actId="1076"/>
      <pc:docMkLst>
        <pc:docMk/>
      </pc:docMkLst>
      <pc:sldChg chg="addSp delSp modSp mod">
        <pc:chgData name="Bhavajna Madivada" userId="79f5f05db41515fc" providerId="LiveId" clId="{4C0812CD-5290-4C5B-95D7-E50FA07AA1FF}" dt="2025-04-21T03:56:27.940" v="34" actId="1076"/>
        <pc:sldMkLst>
          <pc:docMk/>
          <pc:sldMk cId="0" sldId="257"/>
        </pc:sldMkLst>
        <pc:spChg chg="mod">
          <ac:chgData name="Bhavajna Madivada" userId="79f5f05db41515fc" providerId="LiveId" clId="{4C0812CD-5290-4C5B-95D7-E50FA07AA1FF}" dt="2025-04-20T04:51:03.074" v="1" actId="14100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Bhavajna Madivada" userId="79f5f05db41515fc" providerId="LiveId" clId="{4C0812CD-5290-4C5B-95D7-E50FA07AA1FF}" dt="2025-04-20T04:51:51.673" v="9" actId="478"/>
          <ac:spMkLst>
            <pc:docMk/>
            <pc:sldMk cId="0" sldId="257"/>
            <ac:spMk id="6" creationId="{00000000-0000-0000-0000-000000000000}"/>
          </ac:spMkLst>
        </pc:spChg>
        <pc:spChg chg="add mod">
          <ac:chgData name="Bhavajna Madivada" userId="79f5f05db41515fc" providerId="LiveId" clId="{4C0812CD-5290-4C5B-95D7-E50FA07AA1FF}" dt="2025-04-20T04:51:36.675" v="8" actId="1076"/>
          <ac:spMkLst>
            <pc:docMk/>
            <pc:sldMk cId="0" sldId="257"/>
            <ac:spMk id="7" creationId="{93D09B5A-9C15-CCA4-51FD-F8B655597233}"/>
          </ac:spMkLst>
        </pc:spChg>
        <pc:spChg chg="add mod">
          <ac:chgData name="Bhavajna Madivada" userId="79f5f05db41515fc" providerId="LiveId" clId="{4C0812CD-5290-4C5B-95D7-E50FA07AA1FF}" dt="2025-04-20T04:53:26.490" v="23" actId="1076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Bhavajna Madivada" userId="79f5f05db41515fc" providerId="LiveId" clId="{4C0812CD-5290-4C5B-95D7-E50FA07AA1FF}" dt="2025-04-21T03:56:27.940" v="34" actId="1076"/>
          <ac:spMkLst>
            <pc:docMk/>
            <pc:sldMk cId="0" sldId="257"/>
            <ac:spMk id="9" creationId="{00000000-0000-0000-0000-000000000000}"/>
          </ac:spMkLst>
        </pc:spChg>
      </pc:sldChg>
      <pc:sldChg chg="delSp del mod">
        <pc:chgData name="Bhavajna Madivada" userId="79f5f05db41515fc" providerId="LiveId" clId="{4C0812CD-5290-4C5B-95D7-E50FA07AA1FF}" dt="2025-04-20T04:54:50.177" v="29" actId="47"/>
        <pc:sldMkLst>
          <pc:docMk/>
          <pc:sldMk cId="0" sldId="258"/>
        </pc:sldMkLst>
        <pc:spChg chg="del">
          <ac:chgData name="Bhavajna Madivada" userId="79f5f05db41515fc" providerId="LiveId" clId="{4C0812CD-5290-4C5B-95D7-E50FA07AA1FF}" dt="2025-04-20T04:52:03.947" v="10" actId="21"/>
          <ac:spMkLst>
            <pc:docMk/>
            <pc:sldMk cId="0" sldId="258"/>
            <ac:spMk id="6" creationId="{00000000-0000-0000-0000-000000000000}"/>
          </ac:spMkLst>
        </pc:spChg>
        <pc:spChg chg="del">
          <ac:chgData name="Bhavajna Madivada" userId="79f5f05db41515fc" providerId="LiveId" clId="{4C0812CD-5290-4C5B-95D7-E50FA07AA1FF}" dt="2025-04-20T04:52:35.809" v="15" actId="21"/>
          <ac:spMkLst>
            <pc:docMk/>
            <pc:sldMk cId="0" sldId="258"/>
            <ac:spMk id="8" creationId="{00000000-0000-0000-0000-000000000000}"/>
          </ac:spMkLst>
        </pc:spChg>
      </pc:sldChg>
      <pc:sldChg chg="modSp mod">
        <pc:chgData name="Bhavajna Madivada" userId="79f5f05db41515fc" providerId="LiveId" clId="{4C0812CD-5290-4C5B-95D7-E50FA07AA1FF}" dt="2025-04-21T18:12:59.030" v="52" actId="1076"/>
        <pc:sldMkLst>
          <pc:docMk/>
          <pc:sldMk cId="0" sldId="264"/>
        </pc:sldMkLst>
        <pc:spChg chg="mod">
          <ac:chgData name="Bhavajna Madivada" userId="79f5f05db41515fc" providerId="LiveId" clId="{4C0812CD-5290-4C5B-95D7-E50FA07AA1FF}" dt="2025-04-21T18:11:50.688" v="39" actId="5793"/>
          <ac:spMkLst>
            <pc:docMk/>
            <pc:sldMk cId="0" sldId="264"/>
            <ac:spMk id="8" creationId="{00000000-0000-0000-0000-000000000000}"/>
          </ac:spMkLst>
        </pc:spChg>
        <pc:spChg chg="mod">
          <ac:chgData name="Bhavajna Madivada" userId="79f5f05db41515fc" providerId="LiveId" clId="{4C0812CD-5290-4C5B-95D7-E50FA07AA1FF}" dt="2025-04-21T18:12:53.412" v="51" actId="14100"/>
          <ac:spMkLst>
            <pc:docMk/>
            <pc:sldMk cId="0" sldId="264"/>
            <ac:spMk id="9" creationId="{00000000-0000-0000-0000-000000000000}"/>
          </ac:spMkLst>
        </pc:spChg>
        <pc:grpChg chg="mod">
          <ac:chgData name="Bhavajna Madivada" userId="79f5f05db41515fc" providerId="LiveId" clId="{4C0812CD-5290-4C5B-95D7-E50FA07AA1FF}" dt="2025-04-21T04:05:52.709" v="35" actId="1076"/>
          <ac:grpSpMkLst>
            <pc:docMk/>
            <pc:sldMk cId="0" sldId="264"/>
            <ac:grpSpMk id="4" creationId="{00000000-0000-0000-0000-000000000000}"/>
          </ac:grpSpMkLst>
        </pc:grpChg>
        <pc:grpChg chg="mod">
          <ac:chgData name="Bhavajna Madivada" userId="79f5f05db41515fc" providerId="LiveId" clId="{4C0812CD-5290-4C5B-95D7-E50FA07AA1FF}" dt="2025-04-21T18:12:13.950" v="46" actId="1076"/>
          <ac:grpSpMkLst>
            <pc:docMk/>
            <pc:sldMk cId="0" sldId="264"/>
            <ac:grpSpMk id="10" creationId="{00000000-0000-0000-0000-000000000000}"/>
          </ac:grpSpMkLst>
        </pc:grpChg>
        <pc:grpChg chg="mod">
          <ac:chgData name="Bhavajna Madivada" userId="79f5f05db41515fc" providerId="LiveId" clId="{4C0812CD-5290-4C5B-95D7-E50FA07AA1FF}" dt="2025-04-21T18:12:17.929" v="47" actId="1076"/>
          <ac:grpSpMkLst>
            <pc:docMk/>
            <pc:sldMk cId="0" sldId="264"/>
            <ac:grpSpMk id="16" creationId="{00000000-0000-0000-0000-000000000000}"/>
          </ac:grpSpMkLst>
        </pc:grpChg>
        <pc:grpChg chg="mod">
          <ac:chgData name="Bhavajna Madivada" userId="79f5f05db41515fc" providerId="LiveId" clId="{4C0812CD-5290-4C5B-95D7-E50FA07AA1FF}" dt="2025-04-21T18:12:32.034" v="49" actId="1076"/>
          <ac:grpSpMkLst>
            <pc:docMk/>
            <pc:sldMk cId="0" sldId="264"/>
            <ac:grpSpMk id="19" creationId="{00000000-0000-0000-0000-000000000000}"/>
          </ac:grpSpMkLst>
        </pc:grpChg>
        <pc:grpChg chg="mod">
          <ac:chgData name="Bhavajna Madivada" userId="79f5f05db41515fc" providerId="LiveId" clId="{4C0812CD-5290-4C5B-95D7-E50FA07AA1FF}" dt="2025-04-21T18:12:39.722" v="50" actId="1076"/>
          <ac:grpSpMkLst>
            <pc:docMk/>
            <pc:sldMk cId="0" sldId="264"/>
            <ac:grpSpMk id="25" creationId="{00000000-0000-0000-0000-000000000000}"/>
          </ac:grpSpMkLst>
        </pc:grpChg>
        <pc:grpChg chg="mod">
          <ac:chgData name="Bhavajna Madivada" userId="79f5f05db41515fc" providerId="LiveId" clId="{4C0812CD-5290-4C5B-95D7-E50FA07AA1FF}" dt="2025-04-21T18:12:59.030" v="52" actId="1076"/>
          <ac:grpSpMkLst>
            <pc:docMk/>
            <pc:sldMk cId="0" sldId="264"/>
            <ac:grpSpMk id="28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580098" y="0"/>
            <a:ext cx="3707902" cy="10289054"/>
          </a:xfrm>
          <a:prstGeom prst="rect">
            <a:avLst/>
          </a:prstGeom>
          <a:solidFill>
            <a:srgbClr val="353B57"/>
          </a:solidFill>
        </p:spPr>
      </p:sp>
      <p:grpSp>
        <p:nvGrpSpPr>
          <p:cNvPr id="3" name="Group 3"/>
          <p:cNvGrpSpPr/>
          <p:nvPr/>
        </p:nvGrpSpPr>
        <p:grpSpPr>
          <a:xfrm>
            <a:off x="11520663" y="1471585"/>
            <a:ext cx="6118870" cy="7120139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8181" r="-8181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999539" y="2389980"/>
            <a:ext cx="9969248" cy="3190867"/>
            <a:chOff x="0" y="0"/>
            <a:chExt cx="13292331" cy="425449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292331" cy="3320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80"/>
                </a:lnSpc>
              </a:pPr>
              <a:r>
                <a:rPr lang="en-US" sz="54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Evaluating The Security Of Firebase-Based Applications Against Token Theft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651162"/>
              <a:ext cx="13292331" cy="603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2"/>
                </a:lnSpc>
                <a:spcBef>
                  <a:spcPct val="0"/>
                </a:spcBef>
              </a:pPr>
              <a:r>
                <a:rPr lang="en-US" sz="2637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An Insight into Vulnerabilities, and Mitigations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406604"/>
            <a:ext cx="5598908" cy="37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2"/>
              </a:lnSpc>
            </a:pPr>
            <a:r>
              <a:rPr lang="en-US" sz="248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BHAVAJNA MADIVADA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9539" y="7896383"/>
            <a:ext cx="5628069" cy="32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1"/>
              </a:lnSpc>
            </a:pPr>
            <a:r>
              <a:rPr lang="en-US" sz="21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presented by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782800" y="1028700"/>
            <a:ext cx="3505200" cy="9258300"/>
          </a:xfrm>
          <a:custGeom>
            <a:avLst/>
            <a:gdLst/>
            <a:ahLst/>
            <a:cxnLst/>
            <a:rect l="l" t="t" r="r" b="b"/>
            <a:pathLst>
              <a:path w="3845576" h="10287000">
                <a:moveTo>
                  <a:pt x="0" y="0"/>
                </a:moveTo>
                <a:lnTo>
                  <a:pt x="3845576" y="0"/>
                </a:lnTo>
                <a:lnTo>
                  <a:pt x="38455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1" r="-3961" b="-54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1348" y="928630"/>
            <a:ext cx="996924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</a:pPr>
            <a:r>
              <a:rPr lang="en-US" sz="5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Firebase?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800" y="2019300"/>
            <a:ext cx="12471231" cy="13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Firebase is a Backend-as-a-Service (BaaS) platform developed by Google that provides developers with a suite of cloud-based tools to build and manage applications without needing to manage server infrastructure.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9B5A-9C15-CCA4-51FD-F8B655597233}"/>
              </a:ext>
            </a:extLst>
          </p:cNvPr>
          <p:cNvSpPr txBox="1"/>
          <p:nvPr/>
        </p:nvSpPr>
        <p:spPr>
          <a:xfrm>
            <a:off x="14744700" y="190500"/>
            <a:ext cx="3581400" cy="59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Services: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941349" y="3731341"/>
            <a:ext cx="11599840" cy="856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b="1" dirty="0">
                <a:latin typeface="DM Sans Bold"/>
                <a:ea typeface="DM Sans Bold"/>
                <a:cs typeface="DM Sans Bold"/>
                <a:sym typeface="DM Sans Bold"/>
              </a:rPr>
              <a:t>How Firebase Authentication Works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4914900"/>
            <a:ext cx="11474389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latin typeface="DM Sans Bold"/>
                <a:ea typeface="DM Sans Bold"/>
                <a:cs typeface="DM Sans Bold"/>
                <a:sym typeface="DM Sans Bold"/>
              </a:rPr>
              <a:t>User Authentication Process:</a:t>
            </a:r>
          </a:p>
          <a:p>
            <a:pPr algn="l">
              <a:lnSpc>
                <a:spcPts val="3240"/>
              </a:lnSpc>
            </a:pPr>
            <a:endParaRPr lang="en-US" sz="2700" b="1" dirty="0">
              <a:latin typeface="DM Sans Bold"/>
              <a:ea typeface="DM Sans Bold"/>
              <a:cs typeface="DM Sans Bold"/>
              <a:sym typeface="DM Sans Bold"/>
            </a:endParaRPr>
          </a:p>
          <a:p>
            <a:pPr marL="748665" lvl="1" indent="-457200" algn="l">
              <a:lnSpc>
                <a:spcPts val="3240"/>
              </a:lnSpc>
              <a:buFont typeface="Wingdings" panose="05000000000000000000" pitchFamily="2" charset="2"/>
              <a:buChar char="§"/>
            </a:pPr>
            <a:r>
              <a:rPr lang="en-US" sz="2700" dirty="0">
                <a:latin typeface="DM Sans"/>
                <a:ea typeface="DM Sans"/>
                <a:cs typeface="DM Sans"/>
                <a:sym typeface="DM Sans"/>
              </a:rPr>
              <a:t>User logs in using email/password, phone, Google, Facebook, etc.</a:t>
            </a:r>
          </a:p>
          <a:p>
            <a:pPr marL="748665" lvl="1" indent="-457200" algn="l">
              <a:lnSpc>
                <a:spcPts val="3240"/>
              </a:lnSpc>
              <a:buFont typeface="Wingdings" panose="05000000000000000000" pitchFamily="2" charset="2"/>
              <a:buChar char="§"/>
            </a:pPr>
            <a:r>
              <a:rPr lang="en-US" sz="2700" dirty="0">
                <a:latin typeface="DM Sans"/>
                <a:ea typeface="DM Sans"/>
                <a:cs typeface="DM Sans"/>
                <a:sym typeface="DM Sans"/>
              </a:rPr>
              <a:t>Firebase returns a JWT-based ID Token (and refresh token).</a:t>
            </a:r>
          </a:p>
          <a:p>
            <a:pPr marL="748665" lvl="1" indent="-457200" algn="l">
              <a:lnSpc>
                <a:spcPts val="3240"/>
              </a:lnSpc>
              <a:buFont typeface="Wingdings" panose="05000000000000000000" pitchFamily="2" charset="2"/>
              <a:buChar char="§"/>
            </a:pPr>
            <a:r>
              <a:rPr lang="en-US" sz="2700" dirty="0">
                <a:latin typeface="DM Sans"/>
                <a:ea typeface="DM Sans"/>
                <a:cs typeface="DM Sans"/>
                <a:sym typeface="DM Sans"/>
              </a:rPr>
              <a:t>ID Token is sent with each request to verify identity</a:t>
            </a:r>
            <a:r>
              <a:rPr lang="en-US" sz="2700" b="1" dirty="0">
                <a:latin typeface="DM Sans Bold"/>
                <a:ea typeface="DM Sans Bold"/>
                <a:cs typeface="DM Sans Bold"/>
                <a:sym typeface="DM Sans Bold"/>
              </a:rPr>
              <a:t>.</a:t>
            </a:r>
          </a:p>
          <a:p>
            <a:pPr algn="l">
              <a:lnSpc>
                <a:spcPts val="3240"/>
              </a:lnSpc>
            </a:pPr>
            <a:endParaRPr lang="en-US" sz="2700" b="1" dirty="0"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latin typeface="DM Sans Bold"/>
                <a:ea typeface="DM Sans Bold"/>
                <a:cs typeface="DM Sans Bold"/>
                <a:sym typeface="DM Sans Bold"/>
              </a:rPr>
              <a:t>Token Types:</a:t>
            </a:r>
          </a:p>
          <a:p>
            <a:pPr algn="l">
              <a:lnSpc>
                <a:spcPts val="3240"/>
              </a:lnSpc>
            </a:pPr>
            <a:endParaRPr lang="en-US" sz="2700" b="1" dirty="0">
              <a:latin typeface="DM Sans Bold"/>
              <a:ea typeface="DM Sans Bold"/>
              <a:cs typeface="DM Sans Bold"/>
              <a:sym typeface="DM Sans Bold"/>
            </a:endParaRPr>
          </a:p>
          <a:p>
            <a:pPr marL="748665" lvl="1" indent="-457200" algn="l">
              <a:lnSpc>
                <a:spcPts val="3240"/>
              </a:lnSpc>
              <a:buFont typeface="Wingdings" panose="05000000000000000000" pitchFamily="2" charset="2"/>
              <a:buChar char="§"/>
            </a:pPr>
            <a:r>
              <a:rPr lang="en-US" sz="2700" b="1" dirty="0">
                <a:latin typeface="DM Sans"/>
                <a:ea typeface="DM Sans"/>
                <a:cs typeface="DM Sans"/>
                <a:sym typeface="DM Sans"/>
              </a:rPr>
              <a:t>ID Token</a:t>
            </a:r>
            <a:r>
              <a:rPr lang="en-US" sz="2700" dirty="0">
                <a:latin typeface="DM Sans"/>
                <a:ea typeface="DM Sans"/>
                <a:cs typeface="DM Sans"/>
                <a:sym typeface="DM Sans"/>
              </a:rPr>
              <a:t>: Authenticates users (short lifespan)</a:t>
            </a:r>
          </a:p>
          <a:p>
            <a:pPr marL="748665" lvl="1" indent="-457200" algn="l">
              <a:lnSpc>
                <a:spcPts val="3240"/>
              </a:lnSpc>
              <a:buFont typeface="Wingdings" panose="05000000000000000000" pitchFamily="2" charset="2"/>
              <a:buChar char="§"/>
            </a:pPr>
            <a:r>
              <a:rPr lang="en-US" sz="2700" b="1" dirty="0">
                <a:latin typeface="DM Sans"/>
                <a:ea typeface="DM Sans"/>
                <a:cs typeface="DM Sans"/>
                <a:sym typeface="DM Sans"/>
              </a:rPr>
              <a:t>Refresh Token</a:t>
            </a:r>
            <a:r>
              <a:rPr lang="en-US" sz="2700" dirty="0">
                <a:latin typeface="DM Sans"/>
                <a:ea typeface="DM Sans"/>
                <a:cs typeface="DM Sans"/>
                <a:sym typeface="DM Sans"/>
              </a:rPr>
              <a:t>: Issues new ID tokens (long lifespan)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3390900"/>
            <a:ext cx="11432660" cy="492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ct val="150000"/>
              </a:lnSpc>
              <a:buFont typeface="Arial"/>
              <a:buChar char="•"/>
            </a:pP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Insecure Token Storage:</a:t>
            </a:r>
          </a:p>
          <a:p>
            <a:pPr marL="1165860" lvl="2" indent="-388620" algn="l">
              <a:lnSpc>
                <a:spcPct val="150000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Storing tokens in </a:t>
            </a:r>
            <a:r>
              <a:rPr lang="en-US" sz="27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localStorage</a:t>
            </a: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or </a:t>
            </a:r>
            <a:r>
              <a:rPr lang="en-US" sz="27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sessionStorage</a:t>
            </a: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(accessible via JavaScript)</a:t>
            </a:r>
          </a:p>
          <a:p>
            <a:pPr marL="582930" lvl="1" indent="-291465" algn="l">
              <a:lnSpc>
                <a:spcPct val="150000"/>
              </a:lnSpc>
              <a:buFont typeface="Arial"/>
              <a:buChar char="•"/>
            </a:pP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Cross-Site Scripting (XSS):</a:t>
            </a:r>
          </a:p>
          <a:p>
            <a:pPr marL="1165860" lvl="2" indent="-388620" algn="l">
              <a:lnSpc>
                <a:spcPct val="150000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Malicious script can access and steal tokens stored on the client-side</a:t>
            </a:r>
          </a:p>
          <a:p>
            <a:pPr marL="582930" lvl="1" indent="-291465" algn="l">
              <a:lnSpc>
                <a:spcPct val="150000"/>
              </a:lnSpc>
              <a:buFont typeface="Arial"/>
              <a:buChar char="•"/>
            </a:pP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Misconfigured Firebase Security Rules:</a:t>
            </a:r>
          </a:p>
          <a:p>
            <a:pPr marL="1165860" lvl="2" indent="-388620" algn="l">
              <a:lnSpc>
                <a:spcPct val="150000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Rules like ".read": true, ".write": true make data publicly accessible</a:t>
            </a:r>
          </a:p>
        </p:txBody>
      </p:sp>
      <p:sp>
        <p:nvSpPr>
          <p:cNvPr id="3" name="AutoShape 3"/>
          <p:cNvSpPr/>
          <p:nvPr/>
        </p:nvSpPr>
        <p:spPr>
          <a:xfrm>
            <a:off x="12764071" y="0"/>
            <a:ext cx="5523929" cy="10287000"/>
          </a:xfrm>
          <a:prstGeom prst="rect">
            <a:avLst/>
          </a:prstGeom>
          <a:solidFill>
            <a:srgbClr val="F1F5F7"/>
          </a:solidFill>
        </p:spPr>
      </p:sp>
      <p:grpSp>
        <p:nvGrpSpPr>
          <p:cNvPr id="4" name="Group 4"/>
          <p:cNvGrpSpPr/>
          <p:nvPr/>
        </p:nvGrpSpPr>
        <p:grpSpPr>
          <a:xfrm>
            <a:off x="14044629" y="1468513"/>
            <a:ext cx="2962813" cy="3190008"/>
            <a:chOff x="0" y="0"/>
            <a:chExt cx="812800" cy="8751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75127"/>
            </a:xfrm>
            <a:custGeom>
              <a:avLst/>
              <a:gdLst/>
              <a:ahLst/>
              <a:cxnLst/>
              <a:rect l="l" t="t" r="r" b="b"/>
              <a:pathLst>
                <a:path w="812800" h="875127">
                  <a:moveTo>
                    <a:pt x="0" y="0"/>
                  </a:moveTo>
                  <a:lnTo>
                    <a:pt x="812800" y="0"/>
                  </a:lnTo>
                  <a:lnTo>
                    <a:pt x="812800" y="875127"/>
                  </a:lnTo>
                  <a:lnTo>
                    <a:pt x="0" y="875127"/>
                  </a:lnTo>
                  <a:close/>
                </a:path>
              </a:pathLst>
            </a:custGeom>
            <a:blipFill>
              <a:blip r:embed="rId2"/>
              <a:stretch>
                <a:fillRect l="-53348" r="-5334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044629" y="5411973"/>
            <a:ext cx="2962813" cy="3190008"/>
            <a:chOff x="0" y="0"/>
            <a:chExt cx="812800" cy="875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75127"/>
            </a:xfrm>
            <a:custGeom>
              <a:avLst/>
              <a:gdLst/>
              <a:ahLst/>
              <a:cxnLst/>
              <a:rect l="l" t="t" r="r" b="b"/>
              <a:pathLst>
                <a:path w="812800" h="875127">
                  <a:moveTo>
                    <a:pt x="0" y="0"/>
                  </a:moveTo>
                  <a:lnTo>
                    <a:pt x="812800" y="0"/>
                  </a:lnTo>
                  <a:lnTo>
                    <a:pt x="812800" y="875127"/>
                  </a:lnTo>
                  <a:lnTo>
                    <a:pt x="0" y="875127"/>
                  </a:lnTo>
                  <a:close/>
                </a:path>
              </a:pathLst>
            </a:custGeom>
            <a:blipFill>
              <a:blip r:embed="rId3"/>
              <a:stretch>
                <a:fillRect l="-52383" r="-5238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732519"/>
            <a:ext cx="11584015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59"/>
              </a:lnSpc>
            </a:pPr>
            <a:r>
              <a:rPr lang="en-US" sz="6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Common Vulnerabilities leading to Token Theft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3760" y="3331587"/>
            <a:ext cx="16120480" cy="8287161"/>
          </a:xfrm>
          <a:custGeom>
            <a:avLst/>
            <a:gdLst/>
            <a:ahLst/>
            <a:cxnLst/>
            <a:rect l="l" t="t" r="r" b="b"/>
            <a:pathLst>
              <a:path w="16120480" h="8287161">
                <a:moveTo>
                  <a:pt x="0" y="0"/>
                </a:moveTo>
                <a:lnTo>
                  <a:pt x="16120480" y="0"/>
                </a:lnTo>
                <a:lnTo>
                  <a:pt x="16120480" y="8287161"/>
                </a:lnTo>
                <a:lnTo>
                  <a:pt x="0" y="8287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" r="-396" b="-489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436217" y="1162050"/>
            <a:ext cx="8008208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Insecure Token Storage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53737" y="971550"/>
            <a:ext cx="6295335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Storing tokens in </a:t>
            </a:r>
            <a:r>
              <a:rPr lang="en-US" sz="2999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localStorage</a:t>
            </a: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or </a:t>
            </a:r>
            <a:r>
              <a:rPr lang="en-US" sz="2999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sessionStorage</a:t>
            </a: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exposes them to JavaScript attacks like XSS, risking token theft.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6217" y="3379435"/>
            <a:ext cx="15610317" cy="6907565"/>
          </a:xfrm>
          <a:custGeom>
            <a:avLst/>
            <a:gdLst/>
            <a:ahLst/>
            <a:cxnLst/>
            <a:rect l="l" t="t" r="r" b="b"/>
            <a:pathLst>
              <a:path w="15610317" h="6907565">
                <a:moveTo>
                  <a:pt x="0" y="0"/>
                </a:moveTo>
                <a:lnTo>
                  <a:pt x="15610317" y="0"/>
                </a:lnTo>
                <a:lnTo>
                  <a:pt x="15610317" y="6907565"/>
                </a:lnTo>
                <a:lnTo>
                  <a:pt x="0" y="6907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6217" y="1162050"/>
            <a:ext cx="10366406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Misconfigured Firebase Security Rules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071" y="3116512"/>
            <a:ext cx="13244556" cy="7036171"/>
            <a:chOff x="0" y="0"/>
            <a:chExt cx="17659408" cy="93815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59408" cy="9381561"/>
            </a:xfrm>
            <a:custGeom>
              <a:avLst/>
              <a:gdLst/>
              <a:ahLst/>
              <a:cxnLst/>
              <a:rect l="l" t="t" r="r" b="b"/>
              <a:pathLst>
                <a:path w="17659408" h="9381561">
                  <a:moveTo>
                    <a:pt x="0" y="0"/>
                  </a:moveTo>
                  <a:lnTo>
                    <a:pt x="17659408" y="0"/>
                  </a:lnTo>
                  <a:lnTo>
                    <a:pt x="17659408" y="9381561"/>
                  </a:lnTo>
                  <a:lnTo>
                    <a:pt x="0" y="9381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2413029" y="7865589"/>
              <a:ext cx="4980167" cy="1438023"/>
            </a:xfrm>
            <a:custGeom>
              <a:avLst/>
              <a:gdLst/>
              <a:ahLst/>
              <a:cxnLst/>
              <a:rect l="l" t="t" r="r" b="b"/>
              <a:pathLst>
                <a:path w="4980167" h="1438023">
                  <a:moveTo>
                    <a:pt x="0" y="0"/>
                  </a:moveTo>
                  <a:lnTo>
                    <a:pt x="4980167" y="0"/>
                  </a:lnTo>
                  <a:lnTo>
                    <a:pt x="4980167" y="1438023"/>
                  </a:lnTo>
                  <a:lnTo>
                    <a:pt x="0" y="1438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436217" y="1162050"/>
            <a:ext cx="8528170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Cross-Site Scripting (XSS):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51199" y="1198562"/>
            <a:ext cx="6295335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Malicious script can access and steal tokens stored on the client-side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3B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43000" y="1257300"/>
            <a:ext cx="13867358" cy="725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4"/>
              </a:lnSpc>
              <a:spcBef>
                <a:spcPct val="0"/>
              </a:spcBef>
            </a:pPr>
            <a:r>
              <a:rPr lang="en-US" sz="831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Impacts of Token Theft</a:t>
            </a:r>
          </a:p>
          <a:p>
            <a:pPr marL="692406" lvl="1" indent="-346203" algn="l">
              <a:lnSpc>
                <a:spcPct val="150000"/>
              </a:lnSpc>
              <a:buFont typeface="Arial"/>
              <a:buChar char="•"/>
            </a:pPr>
            <a:endParaRPr lang="en-US" sz="2700" dirty="0"/>
          </a:p>
          <a:p>
            <a:pPr marL="692406" lvl="1" indent="-346203" algn="l">
              <a:lnSpc>
                <a:spcPct val="150000"/>
              </a:lnSpc>
              <a:buFont typeface="Arial"/>
              <a:buChar char="•"/>
            </a:pPr>
            <a:r>
              <a:rPr lang="en-US" sz="2700" dirty="0"/>
              <a:t>Unauthorized Access to User Accounts</a:t>
            </a:r>
          </a:p>
          <a:p>
            <a:pPr marL="346203" lvl="1" algn="l">
              <a:lnSpc>
                <a:spcPct val="150000"/>
              </a:lnSpc>
            </a:pPr>
            <a:r>
              <a:rPr lang="en-US" sz="2000" dirty="0"/>
              <a:t>	Attackers can gain control over user accounts and impersonate legitimate users.</a:t>
            </a:r>
          </a:p>
          <a:p>
            <a:pPr marL="692406" lvl="1" indent="-346203" algn="l">
              <a:lnSpc>
                <a:spcPct val="15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leakage or deletion</a:t>
            </a:r>
          </a:p>
          <a:p>
            <a:pPr marL="346203" lvl="1" algn="l">
              <a:lnSpc>
                <a:spcPct val="150000"/>
              </a:lnSpc>
            </a:pPr>
            <a:r>
              <a:rPr lang="en-US" sz="2000" dirty="0"/>
              <a:t>	Sensitive personal, financial, or business data may be exposed, stolen, or permanently deleted.</a:t>
            </a:r>
            <a:endParaRPr lang="en-US" sz="2000" dirty="0">
              <a:sym typeface="DM Sans"/>
            </a:endParaRPr>
          </a:p>
          <a:p>
            <a:pPr marL="692406" lvl="1" indent="-346203" algn="l">
              <a:lnSpc>
                <a:spcPct val="15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Fraudulent activities and transactions</a:t>
            </a:r>
          </a:p>
          <a:p>
            <a:pPr marL="346203" lvl="1" algn="l">
              <a:lnSpc>
                <a:spcPct val="150000"/>
              </a:lnSpc>
            </a:pPr>
            <a:r>
              <a:rPr lang="en-US" sz="2800" dirty="0"/>
              <a:t>	</a:t>
            </a:r>
            <a:r>
              <a:rPr lang="en-US" sz="2000" dirty="0"/>
              <a:t>Unauthorized purchases, fund transfers, or malicious actions can be performed using stolen credentials.</a:t>
            </a: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92406" lvl="1" indent="-346203" algn="l">
              <a:lnSpc>
                <a:spcPct val="15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Service abuse using hijacked credentials</a:t>
            </a:r>
          </a:p>
          <a:p>
            <a:pPr marL="346203" lvl="1" algn="l">
              <a:lnSpc>
                <a:spcPct val="150000"/>
              </a:lnSpc>
            </a:pPr>
            <a:r>
              <a:rPr lang="en-US" sz="2000" dirty="0"/>
              <a:t>	Attackers may exploit premium services, system resources without the owner’s consent.</a:t>
            </a: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92406" lvl="1" indent="-346203" algn="l">
              <a:lnSpc>
                <a:spcPct val="15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Trust and reputation loss</a:t>
            </a:r>
          </a:p>
          <a:p>
            <a:pPr marL="346203" lvl="1" algn="l">
              <a:lnSpc>
                <a:spcPct val="150000"/>
              </a:lnSpc>
            </a:pPr>
            <a:r>
              <a:rPr lang="en-US" sz="2000" dirty="0"/>
              <a:t>	Security breaches damage the reputation of the service provider and erode user trust.</a:t>
            </a: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8286714" y="500961"/>
            <a:ext cx="1724096" cy="0"/>
          </a:xfrm>
          <a:prstGeom prst="line">
            <a:avLst/>
          </a:prstGeom>
          <a:ln w="47625" cap="rnd">
            <a:solidFill>
              <a:srgbClr val="4C52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9479774"/>
            <a:ext cx="18288000" cy="809280"/>
          </a:xfrm>
          <a:prstGeom prst="rect">
            <a:avLst/>
          </a:prstGeom>
          <a:solidFill>
            <a:srgbClr val="787D9A"/>
          </a:solidFill>
        </p:spPr>
      </p:sp>
      <p:grpSp>
        <p:nvGrpSpPr>
          <p:cNvPr id="4" name="Group 4"/>
          <p:cNvGrpSpPr/>
          <p:nvPr/>
        </p:nvGrpSpPr>
        <p:grpSpPr>
          <a:xfrm>
            <a:off x="856202" y="3382963"/>
            <a:ext cx="289215" cy="28921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C527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665366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Mitigation Strategies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5895" y="3278188"/>
            <a:ext cx="7700215" cy="476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Secure Storage: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httpOnly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Secure Cookies for storing tokens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Avoid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localStorage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sessionStorage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sensitive tokens</a:t>
            </a:r>
          </a:p>
          <a:p>
            <a:pPr marL="215901" lvl="1" algn="just">
              <a:lnSpc>
                <a:spcPts val="3400"/>
              </a:lnSpc>
            </a:pP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400"/>
              </a:lnSpc>
            </a:pPr>
            <a:r>
              <a:rPr lang="en-US" sz="2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Implement Strong Security Rules: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Firebase Realtime Database and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Firestore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rules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Restrict read/write access based on authenticated user IDs</a:t>
            </a:r>
          </a:p>
          <a:p>
            <a:pPr marL="215901" lvl="1" algn="just">
              <a:lnSpc>
                <a:spcPts val="3400"/>
              </a:lnSpc>
            </a:pP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400"/>
              </a:lnSpc>
            </a:pPr>
            <a:r>
              <a:rPr lang="en-US" sz="2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Enforce HTTPS Everywhere: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Avoid unencrypted traffic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87419" y="3253405"/>
            <a:ext cx="7371881" cy="4324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Sanitize Inputs and Prevent XSS: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Validate and sanitize all user inputs on the client and server-side</a:t>
            </a:r>
          </a:p>
          <a:p>
            <a:pPr marL="215901" lvl="1" algn="just">
              <a:lnSpc>
                <a:spcPts val="3400"/>
              </a:lnSpc>
            </a:pP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400"/>
              </a:lnSpc>
            </a:pPr>
            <a:r>
              <a:rPr lang="en-US" sz="2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Token Expiry &amp; Revocation: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Implement short-lived tokens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 a way to revoke tokens upon suspicious activities</a:t>
            </a:r>
          </a:p>
          <a:p>
            <a:pPr marL="215901" lvl="1" algn="just">
              <a:lnSpc>
                <a:spcPts val="3400"/>
              </a:lnSpc>
            </a:pP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400"/>
              </a:lnSpc>
            </a:pPr>
            <a:r>
              <a:rPr lang="en-US" sz="2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Restrict CORS Policies: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Limit allowed origins to trusted domains only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56202" y="5119809"/>
            <a:ext cx="289215" cy="2892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C527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8522" y="6829680"/>
            <a:ext cx="289215" cy="2892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C527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95368" y="3382963"/>
            <a:ext cx="289215" cy="28921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C527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57157" y="5097147"/>
            <a:ext cx="289215" cy="28921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C527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13025" y="6811331"/>
            <a:ext cx="289215" cy="28921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C527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0B25EEEC-EE33-D896-10F2-72689FD89411}"/>
              </a:ext>
            </a:extLst>
          </p:cNvPr>
          <p:cNvSpPr/>
          <p:nvPr/>
        </p:nvSpPr>
        <p:spPr>
          <a:xfrm rot="5400000" flipH="1">
            <a:off x="9152880" y="1210611"/>
            <a:ext cx="0" cy="304796"/>
          </a:xfrm>
          <a:prstGeom prst="line">
            <a:avLst/>
          </a:prstGeom>
          <a:ln w="47625" cap="rnd">
            <a:solidFill>
              <a:srgbClr val="4C527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8186022" y="601654"/>
            <a:ext cx="1925481" cy="0"/>
          </a:xfrm>
          <a:prstGeom prst="line">
            <a:avLst/>
          </a:prstGeom>
          <a:ln w="47625" cap="rnd">
            <a:solidFill>
              <a:srgbClr val="4C527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4382992"/>
            <a:ext cx="18288000" cy="5904008"/>
            <a:chOff x="0" y="0"/>
            <a:chExt cx="251769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17694" cy="812800"/>
            </a:xfrm>
            <a:custGeom>
              <a:avLst/>
              <a:gdLst/>
              <a:ahLst/>
              <a:cxnLst/>
              <a:rect l="l" t="t" r="r" b="b"/>
              <a:pathLst>
                <a:path w="2517694" h="812800">
                  <a:moveTo>
                    <a:pt x="0" y="0"/>
                  </a:moveTo>
                  <a:lnTo>
                    <a:pt x="2517694" y="0"/>
                  </a:lnTo>
                  <a:lnTo>
                    <a:pt x="251769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53187" b="-5318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43442" y="2265160"/>
            <a:ext cx="1380111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1BABC32-884A-E787-9A7C-ECD0FD8BC134}"/>
              </a:ext>
            </a:extLst>
          </p:cNvPr>
          <p:cNvSpPr/>
          <p:nvPr/>
        </p:nvSpPr>
        <p:spPr>
          <a:xfrm rot="5400000" flipH="1">
            <a:off x="9144002" y="1411997"/>
            <a:ext cx="0" cy="304796"/>
          </a:xfrm>
          <a:prstGeom prst="line">
            <a:avLst/>
          </a:prstGeom>
          <a:ln w="47625" cap="rnd">
            <a:solidFill>
              <a:srgbClr val="4C527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427</Words>
  <Application>Microsoft Office PowerPoint</Application>
  <PresentationFormat>Custom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Wingdings</vt:lpstr>
      <vt:lpstr>DM Sans Bold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Bhavajna Madivada</dc:title>
  <cp:lastModifiedBy>Bhavajna Madivada</cp:lastModifiedBy>
  <cp:revision>1</cp:revision>
  <dcterms:created xsi:type="dcterms:W3CDTF">2006-08-16T00:00:00Z</dcterms:created>
  <dcterms:modified xsi:type="dcterms:W3CDTF">2025-04-21T18:13:02Z</dcterms:modified>
  <dc:identifier>DAGk9Hp8emU</dc:identifier>
</cp:coreProperties>
</file>